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941A"/>
    <a:srgbClr val="CE421C"/>
    <a:srgbClr val="00539B"/>
    <a:srgbClr val="EFB663"/>
    <a:srgbClr val="000000"/>
    <a:srgbClr val="535448"/>
    <a:srgbClr val="969696"/>
    <a:srgbClr val="6799C8"/>
    <a:srgbClr val="A8C5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1" autoAdjust="0"/>
    <p:restoredTop sz="87692" autoAdjust="0"/>
  </p:normalViewPr>
  <p:slideViewPr>
    <p:cSldViewPr>
      <p:cViewPr varScale="1">
        <p:scale>
          <a:sx n="84" d="100"/>
          <a:sy n="84" d="100"/>
        </p:scale>
        <p:origin x="-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/>
          <a:lstStyle>
            <a:lvl1pPr algn="r">
              <a:defRPr sz="1200"/>
            </a:lvl1pPr>
          </a:lstStyle>
          <a:p>
            <a:fld id="{AEE5A979-63DB-4573-BCB9-6FEE917D2C39}" type="datetimeFigureOut">
              <a:rPr lang="en-US" smtClean="0">
                <a:latin typeface="Trebuchet MS" pitchFamily="34" charset="0"/>
              </a:rPr>
              <a:pPr/>
              <a:t>12/5/12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4407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 anchor="b"/>
          <a:lstStyle>
            <a:lvl1pPr algn="r">
              <a:defRPr sz="1200"/>
            </a:lvl1pPr>
          </a:lstStyle>
          <a:p>
            <a:fld id="{95024391-6367-45E7-B771-6541698FC156}" type="slidenum">
              <a:rPr lang="en-US" smtClean="0">
                <a:latin typeface="Trebuchet MS" pitchFamily="34" charset="0"/>
              </a:rPr>
              <a:pPr/>
              <a:t>‹#›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0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FC70A26D-946E-43EE-A35C-6809D582FE4C}" type="datetimeFigureOut">
              <a:rPr lang="en-US" smtClean="0"/>
              <a:pPr/>
              <a:t>12/5/12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2" tIns="47032" rIns="94062" bIns="470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8018"/>
            <a:ext cx="5661660" cy="4223385"/>
          </a:xfrm>
          <a:prstGeom prst="rect">
            <a:avLst/>
          </a:prstGeom>
        </p:spPr>
        <p:txBody>
          <a:bodyPr vert="horz" lIns="94062" tIns="47032" rIns="94062" bIns="4703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4407"/>
            <a:ext cx="3066733" cy="469265"/>
          </a:xfrm>
          <a:prstGeom prst="rect">
            <a:avLst/>
          </a:prstGeom>
        </p:spPr>
        <p:txBody>
          <a:bodyPr vert="horz" lIns="94062" tIns="47032" rIns="94062" bIns="47032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B93705C9-3D0E-4A1C-958A-CD750DAF56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4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181600"/>
            <a:ext cx="9144000" cy="1676400"/>
          </a:xfrm>
          <a:prstGeom prst="rect">
            <a:avLst/>
          </a:prstGeom>
          <a:solidFill>
            <a:srgbClr val="00539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rebuchet MS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Trebuchet MS" pitchFamily="34" charset="0"/>
            </a:endParaRPr>
          </a:p>
        </p:txBody>
      </p:sp>
      <p:sp>
        <p:nvSpPr>
          <p:cNvPr id="6277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5410200"/>
            <a:ext cx="6486525" cy="730250"/>
          </a:xfrm>
          <a:prstGeom prst="rect">
            <a:avLst/>
          </a:prstGeom>
        </p:spPr>
        <p:txBody>
          <a:bodyPr lIns="91440" tIns="45720" rIns="91440" bIns="4572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277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159500"/>
            <a:ext cx="6486525" cy="5461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4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5181600"/>
            <a:ext cx="9144000" cy="76200"/>
          </a:xfrm>
          <a:prstGeom prst="rect">
            <a:avLst/>
          </a:prstGeom>
          <a:solidFill>
            <a:srgbClr val="B1B5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dirty="0">
              <a:solidFill>
                <a:srgbClr val="000099"/>
              </a:solidFill>
              <a:latin typeface="Trebuchet MS" pitchFamily="34" charset="0"/>
            </a:endParaRPr>
          </a:p>
        </p:txBody>
      </p:sp>
      <p:pic>
        <p:nvPicPr>
          <p:cNvPr id="33794" name="Picture 2" descr="strategic,checkers,board games,leisure,tokens,reds,blacks,Veer Images,challenges"/>
          <p:cNvPicPr>
            <a:picLocks noChangeAspect="1" noChangeArrowheads="1"/>
          </p:cNvPicPr>
          <p:nvPr userDrawn="1"/>
        </p:nvPicPr>
        <p:blipFill>
          <a:blip r:embed="rId2" cstate="print"/>
          <a:srcRect t="17500" b="25833"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7620000" cy="603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82550"/>
            <a:ext cx="2076450" cy="57943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7695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2550"/>
            <a:ext cx="8305800" cy="984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06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6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3"/>
            <a:ext cx="4038600" cy="2062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3"/>
            <a:ext cx="4038600" cy="2062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"/>
            <a:ext cx="8305800" cy="984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"/>
            <a:ext cx="8305800" cy="984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8305800" cy="603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57725"/>
          </a:xfrm>
        </p:spPr>
        <p:txBody>
          <a:bodyPr/>
          <a:lstStyle>
            <a:lvl1pPr marL="457200" indent="-457200">
              <a:buSzPct val="80000"/>
              <a:defRPr>
                <a:latin typeface="+mj-lt"/>
              </a:defRPr>
            </a:lvl1pPr>
            <a:lvl2pPr marL="800100" indent="-342900">
              <a:buSzPct val="80000"/>
              <a:defRPr>
                <a:latin typeface="+mj-lt"/>
              </a:defRPr>
            </a:lvl2pPr>
            <a:lvl3pPr marL="1200150" indent="-285750">
              <a:buSzPct val="80000"/>
              <a:defRPr>
                <a:latin typeface="+mj-lt"/>
              </a:defRPr>
            </a:lvl3pPr>
            <a:lvl4pPr marL="1485900" indent="-285750">
              <a:buClr>
                <a:schemeClr val="bg1">
                  <a:lumMod val="65000"/>
                </a:schemeClr>
              </a:buClr>
              <a:buSzPct val="80000"/>
              <a:defRPr>
                <a:latin typeface="+mj-lt"/>
              </a:defRPr>
            </a:lvl4pPr>
            <a:lvl5pPr marL="1771650" indent="-285750">
              <a:buSzPct val="80000"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6799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7620000" cy="603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950"/>
            <a:ext cx="7620000" cy="603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539B">
                  <a:shade val="30000"/>
                  <a:satMod val="115000"/>
                </a:srgbClr>
              </a:gs>
              <a:gs pos="50000">
                <a:srgbClr val="00539B">
                  <a:shade val="67500"/>
                  <a:satMod val="115000"/>
                </a:srgbClr>
              </a:gs>
              <a:gs pos="100000">
                <a:srgbClr val="00539B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rebuchet MS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57200"/>
            <a:ext cx="8229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40000"/>
        </a:spcAft>
        <a:buClr>
          <a:srgbClr val="D9541E"/>
        </a:buClr>
        <a:buSzPct val="80000"/>
        <a:buFont typeface="Wingdings" pitchFamily="2" charset="2"/>
        <a:buChar char="n"/>
        <a:defRPr sz="2900">
          <a:solidFill>
            <a:schemeClr val="bg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40000"/>
        </a:spcAft>
        <a:buClr>
          <a:srgbClr val="6799C8"/>
        </a:buClr>
        <a:buSzPct val="80000"/>
        <a:buFont typeface="Wingdings" pitchFamily="2" charset="2"/>
        <a:buChar char="n"/>
        <a:defRPr sz="2500">
          <a:solidFill>
            <a:schemeClr val="bg1"/>
          </a:solidFill>
          <a:latin typeface="Trebuchet MS" pitchFamily="34" charset="0"/>
        </a:defRPr>
      </a:lvl2pPr>
      <a:lvl3pPr marL="1143000" indent="-228600" algn="l" rtl="0" eaLnBrk="1" fontAlgn="base" hangingPunct="1">
        <a:spcBef>
          <a:spcPct val="0"/>
        </a:spcBef>
        <a:spcAft>
          <a:spcPct val="40000"/>
        </a:spcAft>
        <a:buClr>
          <a:srgbClr val="A5AD7A"/>
        </a:buClr>
        <a:buSzPct val="80000"/>
        <a:buFont typeface="Wingdings" pitchFamily="2" charset="2"/>
        <a:buChar char="n"/>
        <a:defRPr sz="2200">
          <a:solidFill>
            <a:schemeClr val="bg1"/>
          </a:solidFill>
          <a:latin typeface="Trebuchet MS" pitchFamily="34" charset="0"/>
        </a:defRPr>
      </a:lvl3pPr>
      <a:lvl4pPr marL="1600200" indent="-228600" algn="l" rtl="0" eaLnBrk="1" fontAlgn="base" hangingPunct="1">
        <a:spcBef>
          <a:spcPct val="0"/>
        </a:spcBef>
        <a:spcAft>
          <a:spcPct val="40000"/>
        </a:spcAft>
        <a:buClr>
          <a:srgbClr val="00539B"/>
        </a:buClr>
        <a:buSzPct val="80000"/>
        <a:buFont typeface="Wingdings" pitchFamily="2" charset="2"/>
        <a:buChar char="n"/>
        <a:defRPr sz="1900">
          <a:solidFill>
            <a:schemeClr val="bg1"/>
          </a:solidFill>
          <a:latin typeface="Trebuchet MS" pitchFamily="34" charset="0"/>
        </a:defRPr>
      </a:lvl4pPr>
      <a:lvl5pPr marL="2057400" indent="-228600" algn="l" rtl="0" eaLnBrk="1" fontAlgn="base" hangingPunct="1">
        <a:spcBef>
          <a:spcPct val="0"/>
        </a:spcBef>
        <a:spcAft>
          <a:spcPct val="40000"/>
        </a:spcAft>
        <a:buClr>
          <a:srgbClr val="E8941A"/>
        </a:buClr>
        <a:buSzPct val="80000"/>
        <a:buFont typeface="Wingdings" pitchFamily="2" charset="2"/>
        <a:buChar char="n"/>
        <a:defRPr sz="1900">
          <a:solidFill>
            <a:schemeClr val="bg1"/>
          </a:solidFill>
          <a:latin typeface="Trebuchet MS" pitchFamily="34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40000"/>
        </a:spcAft>
        <a:buClr>
          <a:srgbClr val="E8941A"/>
        </a:buClr>
        <a:buFont typeface="Wingdings" pitchFamily="2" charset="2"/>
        <a:buChar char="n"/>
        <a:defRPr sz="1900">
          <a:solidFill>
            <a:srgbClr val="54534A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40000"/>
        </a:spcAft>
        <a:buClr>
          <a:srgbClr val="E8941A"/>
        </a:buClr>
        <a:buFont typeface="Wingdings" pitchFamily="2" charset="2"/>
        <a:buChar char="n"/>
        <a:defRPr sz="1900">
          <a:solidFill>
            <a:srgbClr val="54534A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40000"/>
        </a:spcAft>
        <a:buClr>
          <a:srgbClr val="E8941A"/>
        </a:buClr>
        <a:buFont typeface="Wingdings" pitchFamily="2" charset="2"/>
        <a:buChar char="n"/>
        <a:defRPr sz="1900">
          <a:solidFill>
            <a:srgbClr val="54534A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40000"/>
        </a:spcAft>
        <a:buClr>
          <a:srgbClr val="E8941A"/>
        </a:buClr>
        <a:buFont typeface="Wingdings" pitchFamily="2" charset="2"/>
        <a:buChar char="n"/>
        <a:defRPr sz="1900">
          <a:solidFill>
            <a:srgbClr val="54534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escheradvisors.com" TargetMode="Externa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8763000" cy="914400"/>
          </a:xfrm>
        </p:spPr>
        <p:txBody>
          <a:bodyPr/>
          <a:lstStyle/>
          <a:p>
            <a:pPr algn="ctr"/>
            <a:r>
              <a:rPr lang="en-US" sz="2800" dirty="0" smtClean="0"/>
              <a:t>OESA Young Leadership Council</a:t>
            </a:r>
            <a:br>
              <a:rPr lang="en-US" sz="2800" dirty="0" smtClean="0"/>
            </a:br>
            <a:r>
              <a:rPr lang="en-US" sz="2800" dirty="0" smtClean="0"/>
              <a:t>Having Effective Difficult Customer Conversations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324600"/>
            <a:ext cx="8763000" cy="304800"/>
          </a:xfrm>
        </p:spPr>
        <p:txBody>
          <a:bodyPr/>
          <a:lstStyle/>
          <a:p>
            <a:pPr algn="ctr"/>
            <a:r>
              <a:rPr lang="en-US" sz="2000" dirty="0" smtClean="0"/>
              <a:t>Tom Doescher, President, Doescher Advisors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 lvl="0"/>
            <a:r>
              <a:rPr lang="en-US" sz="2400" dirty="0" smtClean="0"/>
              <a:t>Have any of you experienced a difficult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conversation?</a:t>
            </a:r>
          </a:p>
          <a:p>
            <a:pPr lvl="1"/>
            <a:r>
              <a:rPr lang="en-US" sz="2000" dirty="0" smtClean="0"/>
              <a:t>With a boss or co-worker?</a:t>
            </a:r>
          </a:p>
          <a:p>
            <a:pPr lvl="1"/>
            <a:r>
              <a:rPr lang="en-US" sz="2000" dirty="0" smtClean="0"/>
              <a:t>With your spouse or children?</a:t>
            </a:r>
          </a:p>
          <a:p>
            <a:pPr lvl="1"/>
            <a:r>
              <a:rPr lang="en-US" sz="2000" dirty="0" smtClean="0"/>
              <a:t>With a customer? Think of a situation.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Focus on what you have control over and remember that usually the customer has the final say:</a:t>
            </a:r>
          </a:p>
          <a:p>
            <a:pPr lvl="1"/>
            <a:r>
              <a:rPr lang="en-US" sz="2000" dirty="0" smtClean="0"/>
              <a:t>OEM story.</a:t>
            </a:r>
          </a:p>
          <a:p>
            <a:pPr lvl="1"/>
            <a:r>
              <a:rPr lang="en-US" sz="2000" dirty="0" smtClean="0"/>
              <a:t>Know yourself.</a:t>
            </a:r>
          </a:p>
          <a:p>
            <a:pPr lvl="1"/>
            <a:r>
              <a:rPr lang="en-US" sz="2000" dirty="0" smtClean="0"/>
              <a:t>You can make a bad situation worse.</a:t>
            </a:r>
          </a:p>
          <a:p>
            <a:pPr lvl="1"/>
            <a:r>
              <a:rPr lang="en-US" sz="2000" dirty="0" smtClean="0"/>
              <a:t>It is </a:t>
            </a:r>
            <a:r>
              <a:rPr lang="en-US" sz="2000" dirty="0" smtClean="0"/>
              <a:t>an art and a science.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35842" name="AutoShape 2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0" name="Picture 2" descr="http://t0.gstatic.com/images?q=tbn:ANd9GcT1jaoe4Mse8khm-W8XI8YcYI0hL479v1An4FVAnhn4fiBDQ_U&amp;t=1&amp;h=157&amp;w=236&amp;usg=__ivqu4gUA97zinuJS372FgUA5pd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"/>
            <a:ext cx="2219325" cy="1476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84636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Get Your Game Face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Do you really want the customer?</a:t>
            </a:r>
          </a:p>
          <a:p>
            <a:pPr lvl="0"/>
            <a:r>
              <a:rPr lang="en-US" sz="2400" dirty="0" smtClean="0"/>
              <a:t>Be alert to what may become a “Big Problem”:</a:t>
            </a:r>
          </a:p>
          <a:p>
            <a:pPr lvl="1"/>
            <a:r>
              <a:rPr lang="en-US" sz="2400" dirty="0" smtClean="0"/>
              <a:t>Assume you will lose the customer if you don’t fix the problem.</a:t>
            </a:r>
          </a:p>
          <a:p>
            <a:pPr lvl="1"/>
            <a:r>
              <a:rPr lang="en-US" sz="2400" dirty="0" smtClean="0"/>
              <a:t>Think fire alarm!</a:t>
            </a:r>
          </a:p>
          <a:p>
            <a:pPr lvl="0"/>
            <a:r>
              <a:rPr lang="en-US" sz="2400" dirty="0" smtClean="0"/>
              <a:t>Be extremely engaged (i.e. LISTEN).</a:t>
            </a:r>
          </a:p>
          <a:p>
            <a:pPr lvl="0"/>
            <a:r>
              <a:rPr lang="en-US" sz="2400" dirty="0" smtClean="0"/>
              <a:t>Assess whether you should move quickly or delay. Sometimes time will only make matters worse, while other times appropriately dragging your feet is best.</a:t>
            </a:r>
          </a:p>
        </p:txBody>
      </p:sp>
      <p:pic>
        <p:nvPicPr>
          <p:cNvPr id="1026" name="Picture 2" descr="football players,leisure,males,men,persons,Photographs,spo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28600"/>
            <a:ext cx="1447800" cy="1447799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Prepare Your 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lvl="0"/>
            <a:r>
              <a:rPr lang="en-US" sz="2400" dirty="0" smtClean="0"/>
              <a:t>Do your homework on the issue (s).</a:t>
            </a:r>
          </a:p>
          <a:p>
            <a:pPr lvl="0"/>
            <a:r>
              <a:rPr lang="en-US" sz="2400" dirty="0" smtClean="0"/>
              <a:t>Most customers like options.</a:t>
            </a:r>
          </a:p>
          <a:p>
            <a:pPr lvl="0"/>
            <a:r>
              <a:rPr lang="en-US" sz="2400" dirty="0" smtClean="0"/>
              <a:t>Hone in on the real issue (the customer must haves).</a:t>
            </a:r>
          </a:p>
          <a:p>
            <a:pPr lvl="0"/>
            <a:r>
              <a:rPr lang="en-US" sz="2400" dirty="0" smtClean="0"/>
              <a:t>Identify who specifically at the customer is at risk or will have a problem (e.g. will someone be embarrassed?)</a:t>
            </a:r>
          </a:p>
          <a:p>
            <a:r>
              <a:rPr lang="en-US" sz="2400" dirty="0" smtClean="0"/>
              <a:t>Once you have determined the facts and preliminarily summarize your assessment, develop a clear, precise communications plan:</a:t>
            </a:r>
          </a:p>
          <a:p>
            <a:pPr lvl="1"/>
            <a:r>
              <a:rPr lang="en-US" sz="2000" dirty="0" smtClean="0"/>
              <a:t>Be careful what you say and how you say it.</a:t>
            </a:r>
          </a:p>
          <a:p>
            <a:pPr lvl="1"/>
            <a:r>
              <a:rPr lang="en-US" sz="2000" dirty="0" smtClean="0"/>
              <a:t>Script out your conversations.</a:t>
            </a:r>
          </a:p>
          <a:p>
            <a:pPr lvl="1"/>
            <a:r>
              <a:rPr lang="en-US" sz="2000" dirty="0" smtClean="0"/>
              <a:t>Use neutral statements and words.</a:t>
            </a:r>
            <a:endParaRPr lang="en-US" sz="2000" dirty="0"/>
          </a:p>
        </p:txBody>
      </p:sp>
      <p:sp>
        <p:nvSpPr>
          <p:cNvPr id="35842" name="AutoShape 2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game pl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28600"/>
            <a:ext cx="1996439" cy="14630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Practice Makes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Remember that these situations are often </a:t>
            </a:r>
            <a:br>
              <a:rPr lang="en-US" sz="2400" dirty="0" smtClean="0"/>
            </a:br>
            <a:r>
              <a:rPr lang="en-US" sz="2400" dirty="0" smtClean="0"/>
              <a:t>emotional.</a:t>
            </a:r>
          </a:p>
          <a:p>
            <a:pPr lvl="0"/>
            <a:r>
              <a:rPr lang="en-US" sz="2400" dirty="0" smtClean="0"/>
              <a:t>Establish rational, logical arguments but also sympathize with and acknowledge the customer point of view.</a:t>
            </a:r>
          </a:p>
          <a:p>
            <a:pPr lvl="0"/>
            <a:r>
              <a:rPr lang="en-US" sz="2400" dirty="0" smtClean="0"/>
              <a:t>Rehearse your communications with another colleague or if appropriate bring someone else into the discussion to help deliver the message.</a:t>
            </a:r>
          </a:p>
          <a:p>
            <a:pPr lvl="0"/>
            <a:r>
              <a:rPr lang="en-US" sz="2400" dirty="0" smtClean="0"/>
              <a:t>Keep a dialogue with your best problem solvers as you gain more information and look for a compromise.</a:t>
            </a:r>
          </a:p>
        </p:txBody>
      </p:sp>
      <p:sp>
        <p:nvSpPr>
          <p:cNvPr id="35842" name="AutoShape 2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66" name="Picture 2" descr="http://t1.gstatic.com/images?q=tbn:ANd9GcR6Kto3zNwvwuMhOMgG6Fav0SVUAstVnuL3lcWPV0d-lg_QZZY&amp;t=1&amp;h=157&amp;w=236&amp;usg=__OHjQq6tPcHivCaFTRJoxwJ1VozA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2105025" cy="14001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Game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33925"/>
          </a:xfrm>
        </p:spPr>
        <p:txBody>
          <a:bodyPr/>
          <a:lstStyle/>
          <a:p>
            <a:pPr lvl="0"/>
            <a:r>
              <a:rPr lang="en-US" sz="2400" dirty="0" smtClean="0"/>
              <a:t>Do</a:t>
            </a:r>
          </a:p>
          <a:p>
            <a:pPr lvl="1"/>
            <a:r>
              <a:rPr lang="en-US" sz="2000" dirty="0" smtClean="0"/>
              <a:t>Increase your time with the top customer contacts.</a:t>
            </a:r>
          </a:p>
          <a:p>
            <a:pPr lvl="1"/>
            <a:r>
              <a:rPr lang="en-US" sz="2000" dirty="0" smtClean="0"/>
              <a:t>Be an active listener, take notes (send the message you are working to understand and help).</a:t>
            </a:r>
          </a:p>
          <a:p>
            <a:pPr lvl="1"/>
            <a:r>
              <a:rPr lang="en-US" sz="2000" dirty="0" smtClean="0"/>
              <a:t>Be empathetic</a:t>
            </a:r>
            <a:r>
              <a:rPr lang="en-US" sz="2000" dirty="0"/>
              <a:t> </a:t>
            </a:r>
            <a:r>
              <a:rPr lang="en-US" sz="2000" dirty="0" smtClean="0"/>
              <a:t>– demonstrate you understand their key messages. Repeat their key messages.</a:t>
            </a:r>
          </a:p>
          <a:p>
            <a:r>
              <a:rPr lang="en-US" sz="2400" dirty="0" smtClean="0"/>
              <a:t>Don’t</a:t>
            </a:r>
          </a:p>
          <a:p>
            <a:pPr lvl="1"/>
            <a:r>
              <a:rPr lang="en-US" sz="2000" dirty="0" smtClean="0"/>
              <a:t>Deliver tough messages through intermediaries.</a:t>
            </a:r>
          </a:p>
          <a:p>
            <a:pPr lvl="1"/>
            <a:r>
              <a:rPr lang="en-US" sz="2000" dirty="0" smtClean="0"/>
              <a:t>Feel you need to answer or respond to everything.</a:t>
            </a:r>
          </a:p>
          <a:p>
            <a:pPr lvl="1"/>
            <a:r>
              <a:rPr lang="en-US" sz="2000" dirty="0" smtClean="0"/>
              <a:t>Get into a debate.</a:t>
            </a:r>
          </a:p>
          <a:p>
            <a:pPr lvl="1"/>
            <a:r>
              <a:rPr lang="en-US" sz="2000" dirty="0" smtClean="0"/>
              <a:t>Make accusations or challenge anyone’s integrity.</a:t>
            </a:r>
          </a:p>
          <a:p>
            <a:pPr lvl="1"/>
            <a:r>
              <a:rPr lang="en-US" sz="2000" dirty="0" smtClean="0"/>
              <a:t>Over use technical jargon.</a:t>
            </a:r>
          </a:p>
          <a:p>
            <a:pPr lvl="1"/>
            <a:r>
              <a:rPr lang="en-US" sz="2000" dirty="0" smtClean="0"/>
              <a:t>Hide behind a company rule or blame someone else.</a:t>
            </a:r>
            <a:endParaRPr lang="en-US" sz="2000" dirty="0"/>
          </a:p>
        </p:txBody>
      </p:sp>
      <p:sp>
        <p:nvSpPr>
          <p:cNvPr id="35842" name="AutoShape 2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0" name="Picture 2" descr="http://t0.gstatic.com/images?q=tbn:ANd9GcT1jaoe4Mse8khm-W8XI8YcYI0hL479v1An4FVAnhn4fiBDQ_U&amp;t=1&amp;h=157&amp;w=236&amp;usg=__ivqu4gUA97zinuJS372FgUA5pdU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"/>
            <a:ext cx="2219325" cy="14763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Contact Information</a:t>
            </a:r>
          </a:p>
          <a:p>
            <a:pPr lvl="1"/>
            <a:r>
              <a:rPr lang="en-US" sz="2000" dirty="0" err="1"/>
              <a:t>t</a:t>
            </a:r>
            <a:r>
              <a:rPr lang="en-US" sz="2000" dirty="0" err="1" smtClean="0"/>
              <a:t>om.doescher@doescheradvisors.com</a:t>
            </a:r>
            <a:endParaRPr lang="en-US" sz="2000" dirty="0" smtClean="0"/>
          </a:p>
          <a:p>
            <a:pPr lvl="1"/>
            <a:r>
              <a:rPr lang="en-US" sz="2000" dirty="0" smtClean="0"/>
              <a:t>248.701.5235</a:t>
            </a:r>
          </a:p>
          <a:p>
            <a:pPr lvl="1"/>
            <a:r>
              <a:rPr lang="en-US" sz="2000" dirty="0" err="1" smtClean="0"/>
              <a:t>www.doescheradvisors.com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>
                <a:hlinkClick r:id="rId2"/>
              </a:rPr>
              <a:t>www.doescheradvisors.com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Book Recommendations</a:t>
            </a:r>
          </a:p>
          <a:p>
            <a:pPr lvl="1"/>
            <a:r>
              <a:rPr lang="en-US" sz="2000" dirty="0" smtClean="0"/>
              <a:t>Getting to Yes by Roger Fisher &amp; William </a:t>
            </a:r>
            <a:r>
              <a:rPr lang="en-US" sz="2000" dirty="0" err="1" smtClean="0"/>
              <a:t>Ury</a:t>
            </a:r>
            <a:endParaRPr lang="en-US" sz="2000" dirty="0" smtClean="0"/>
          </a:p>
          <a:p>
            <a:pPr lvl="1"/>
            <a:r>
              <a:rPr lang="en-US" sz="2000" dirty="0" smtClean="0"/>
              <a:t>Start with No by Jim Camp</a:t>
            </a:r>
          </a:p>
          <a:p>
            <a:pPr lvl="1"/>
            <a:r>
              <a:rPr lang="en-US" sz="2000" dirty="0"/>
              <a:t>Necessary Endings by Henry Cloud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35842" name="AutoShape 2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g;base64,/9j/4AAQSkZJRgABAQAAAQABAAD/2wCEAAkGBhQSERUUExQWFBQWFxgYGBYYFRocGBwdFxgVFRYXFxUYHCYeFxwjGRQUHy8gJCcpLCwsFx4xNTAqNSYrLCkBCQoKDgwOGg8PGiwkHyQsLCwsLCwsLCwsLCwsLCwsLCwsLCwsLCwsLCwsKSwsLCwsLCwsLCwsLCwsLCwsLCwsLP/AABEIAMABBgMBIgACEQEDEQH/xAAbAAACAwEBAQAAAAAAAAAAAAACAwEEBQAGB//EAEIQAAIBAgQDBAYHBgUEAwAAAAECAAMRBBIhMQVBURNhcZEGIjJSgaEUQrHB0eHwIzNTYnLxFUOCkqKDssLSFlRj/8QAGQEAAwEBAQAAAAAAAAAAAAAAAQIDAAQF/8QAJhEAAgMAAgEEAgIDAAAAAAAAAAECESESMUEDIlFhMnETkYGh0f/aAAwDAQACEQMRAD8AyabkkBeZtGthmOawLBTYkDSVsPUyup6EHyM2Wr9krsje2QVU7jW7XHS044pHkxSMpakNjG8RINRiCDtttsNrRKMNordCvAkOuu0NR3xagddPCHTUX3+ENgsarRlHEMuoJHgYgDvjcPiihup1Om0KkGyz9Pqe+3nEtUJ1JueZJlpOL1PeHkJVr1M1ydyd7QOaA5EF5wF51G3M/KNWwBJOn2xHNoXkcikeJg9oecOmb8/lBYg31+URSYLC7TpJXGGxX585VY2F5wfWPVjpjXrm1jt4QXxItttzi3e/4xTnW0PaMParzkGppEZ++Qrd/wAoQlqit7Hv1jq9MW5SkGt7JMZUxJNr/Z+cR3dmCxCjl85ZHH64AAqvYWG/SUql9CTqe7b5y7T4w6qApXTT2B+MaMq7ZkVsdxCpUFmdmHQsbeUz2aX8fxFqgAa1+oW3zvKDLyv8oOQAaYk2F9ZAUddfCQUHJr/CByCc6DkbxBEJvGQrjMDNZi5hsOpBLNYbA98Ti8AVGZSGXmRuPERyYgBbFSULW7we6Ti6IpqdWuwtYj7Y8fxGSwyzptIhqoO5t8PzkxeSAmXMAR2iltri81iK6N647VD3XuO7mJgZektYfiToLBiB0/vtHUqCpUFjaAV2C3tf+4ghbc4tqlzveSFN4jYjZYRTaRfWD2hnK0KAMDWjsNXVCcyZ77XNrSsJbwYp69pcjll3+c16Leln6cnKkvmZXq1STtboOQlsVcKOVT5fjKS+0bbcr790M/kZkq1uV5ykG5+UKoQB3wS9tQRcyF2TDRrzmHfK4YiArQqwpFhyTpfSKZyJDNIpHUE7R7oY47XOkWDeWMWRtKyd0ZO0GwgIN7QrG+uhnZTD0GzgTvDp1OsFtpzARG0zNlhnBIudJdahhBf9pU8vymSi356S+OFJ/wDYp+f33hh9BRVx/Y2HZs5PPMAB8JnlrS9jsEqWtUV7+6dvGUM9j1Ez7AziItqp2h1KkUzxUZEB5GaMp0AQSTryiCLGxjdjGjg8UmVVe4ytmB5fGRUrZkqC+ZQwyk76n8JRf2QO+LW40jqWB5YNzidOpoOc6TwSyyFEl6XUx1Jc1gLXnVKZv3xeWi2IWjaMF4xDbeC9S5mUjWTYSVF5NOne+3nIFxGTAMVbGPwlBSbu4UeF791pZwXAKtVc5Ap0/wCJUOVfgT7XgLy1RODpH1s9dhz1Sn8F9tvjaUUX5/2MovyJXC0Tp2tzyshmjwXBIrBKtBqlaqyqisWRQh0Z9PWvv3aXkf8AyRRpTZqI6UURP+QGY/EzNwnH6tFnNNyM51Y2LHU/WIJG+vWN7Uxk4plnFUV+iHKASmJZc3MqyDLc9LofOY7iXsTxypUBVrHMQWNgLlRlBNgNgT5yny5SUmrwSTV4A9iByMhBzMEmTy1ioCGFtNpCDnFq0Kx5zOgnVHuNo3g2MalWVky5trsmcLfd8tjqN72MUyiDhcW1NsyMVbkQSD36jujxYVLT2ZwgxOJwgqv26ZKhNSxDv2Zd2XKQD0Ud14riuN+lUk7YJh3FUrSYqygUspJBAFyobKtwN/jPKVeJVGYOajll9lsxuPA3uIFXGO5LOzOx+sxJPmdZWXqJ9Ff5MNqv6I17F6YWunvUXD/8R63ymK9EqcrAgjcEWPxBjMPiWQhlYoeoJB8xrNyl6XO3q4mmmJUe+tnHhUXUfOS9j+hPazAV+XKW34DV6C39Qmw+AwlYXo1DQc/5VY+qT0WqNv8AVM/H+i9Wkf2mVb7XbQ+B2MCg/i/0HiZmLwRp2zW121B28JQZdZexfDyg3U+BlcYQnb8IjxidMq1Kf9oGWWcQuU6yCoK32MykGxKte9+kUTJtBqd0dDI4HWTVhUmHSdVW5v1gvRb0GkZMG5EmNXwNTZpjQbfOTfXXWISreNNQaSTTsnVB1ntoPH+0W1QE3t+vKS9W9uk1MHwtKairiSQp1Wkv7xx119hP5j8JT04NoMU2DwnhFSuSVAVF9p2NkXxb7t5ovxPD4fSkgxFQf5tRbUwf5KX1vEzJ4pxx61k0p0l9mkuij/2PeZQGkpyUfx/sNpdF7G8Xq1mLVHLHvO39IGg+EranWStRbxuGrUwDnBPSxt431k7tiPRK1Ta3I7xoccwLddY84mgfqPp32++UDU6DTlM1QaoaalzoBrGlwOQv8ZXpVLG/lCFc/CI0xWgy99La/rvgq1za0UdTe8kVb8oaGoa5tyji4FtiN95TDEQ6lbp5QOLNRNasDstvjeDSYA6i48bRb1bmcamkPijMY9QclIv+ukFfA/r4SBV00tDUnflF6Ag0cDx8fyjM1h4yrnsbzquLJ2AitWaxxqDr85o4X0nqUgFDZ6fOnUUMh7sp2+Fpj031GY2Hd90tM1De9TyEpC07TDFs1GbCYkXF8LV6ElqJP9Vs1P43Eq4vCNQYCohW40bdT3qwuGHhKOIxyaBQx63sPCWuGelJpDIyirRO9J9V8V9w94hfGbqWfaDjelbEKpBP3ysqC+t7d02sRwujiBmwbZX54eowz/8ASbZ/DeYjVGW6sCrDkRYjxvFl6TivoLjRWxSBWyjXQRLJ1h1FuS3hIZgbmFGQCmWKVPv+UQEjk23mkZhYiith64MmVqy2nR49dlI9FmSDBCz13DcBSw+DXGEq1f1uzR2GW4fKHCbsQBe20pGPIyVlGnQXCqGrDNWIulIjRAdnqjrzC+cysRiGdi7EszaknnEYnEM7F3YszEkk6kk8yYIaCT8LoVr4CzTsxkMJ2eTFCBjsKiEnOxUcrC8rmOwtDNe7qvifshT0yLwo0P4rf7T+Eoltfylk4Jf4qSkWhaC0NtcyRARLg6zraWiC0GX6Qcl9oaUzaSotFtCtgWNpGT4RpeTn02HlByNYvsvjAL2gmproZxm/YGCFjqZNtNoAYW1+E41bwNt4Y6pBvaczxZmRkGe+XDVo79m1v65RpsLi97X1tvbul9kw9tHcfr+mUivgdFPF1UNsileut4im8sYrJcdmSetxKraQMwwHX9XvymtT44tYBMWpe2i1l/eqOhJ/eDuOvfMO9p3aRoycehk2afGOBGkoqU2FWg21Rf8Atcbo3cZkreaHDeM1MO2ZCCraMh1Vh0Zfvlx+GJXBqYbcathzq69Sh/zF+YlKUlce/j/ge1hlL4eEhkHhHVKbJYlSoYXBIIuNri++oMgi85naE6K9cSZ1dec6Ui8HTdHpKnBaP0NK+YqSrLa981XtCNjsop6m3d1gVOHKKKCoMjZiM9tuYzEbgyf8cC0aSCkL0iCmYBlbMCKvaA73OW1trS66K1MvSqNTUEF0PrCmWAsDm1NO+x5bHv6XT6LKmebxGGKHKwsf1qDzEUBNPixe6iplsAcrKNDtKGUdZCWOiMsYAGsLs9dDItbWSp8ItinNaOwmGDkgkiwvopOg3Om1oFus9B6C0ycYF5OlVWI3AZCCfshhskgrWkZJwtL+I3+wymx1tvrpNTj3Eu3q3sFpoOzpptlRSQBpz3J7zKC0B3QyklhpNAqg5+UPs9YJS3TzjVHP7xJORJs56ZHW0FWMIubW5dINVz0H66RbfkDsNVU+MuUfR+s5phUzdqrMliLWUkMSb2WxB3tM4Ce1pioOG5FI7XL2hX6woVGswB6FlDEdGEpCKd2U9NJ3Z4VaeslxrpqI+vRIF7bd8QVPISdrskQiX02h00t8drQRTN9pD0+l9IrYLCt1kFQBJsdtTBdTfaAJKUQxF2Cg8zsJaPDk/jr5fnKivPZehgWtTanVpq60WFWnmIANRvUFI33DkDTqsv6XufEp6a5OjxtemqMLMGHUfGVr3lvi1RnrOzKFZmJZQtgDfUZRt4SnTvew1mfyggXkrT0JkPTsdpFJ9+hmfWBOO3xjsDiyjq4JBUgixsdO8bRSjSdlhug2eu43xr6eqEItIqSAC+97XAFhztMX6AVdUbTMQL787H7ZNBBUREKsrjRCFNmub7DXebX0JaGRcXVu+YP2a3YhQCbO31SxsAO/WUlH+TX/AGUa5aZnH/R/sLlnUDtGVFb22UXHaWGy3FvjOi/S/GLUrLVVr50UkXvlNrFNdrW+c6O1FP2rCsYRopGuTz8pqYPjQTKWU3Ay5hbVdirqdGBGmsxc0F3JiLHhFWnh6TiWDSvT7TC3K0gc9E+0gJuXX3k+Y5zByHe2knAcQqUai1KbFXXmPsI5g9JtYnBLi0NbDDLUUXrYccutSkOa9V5RmuXXYzV6jBLyFfpFM0nNE4i8aHC8vcI4hWpljQ9ogAkC5AzBgAeVyvlM1W+U0a1QvZ6alGt+0CE5TbZlA1G+o6+MaOGWE4ujWqOzmmczsWIVbC5NyAJKcIrFUK0y3aByoXVv2Zs91Got3xHaVebVPNp66olSlw3sab/tsvbVQB64o1STlDb20RmHRukZRUrYUkzxOeHm+MULbQkqjYyTJs1uAcKOKZ6aECoEzIDsxDKCL8rKSfhKvEKPZVXRXWoFNs63ym29r8r6X7ppcA46mFSo6gNWbKouLqEveoPFrBfCZnEKlMuTSzBDqFa1x1Gm4HKFqPFV2NUeK+RKveaA4vULFs7Z8gW97GwAXLpyy6WmVmtrCRucnLom86GvUM2sX6L1aKVHYqUplRnvYNnClRTuPWOVge6Y6jOyi4FyBc7C5tc909P6WY2nWpKtGpdcL+ysXHriyhaqj62oINuQE0YqUXYIxTTbPOdqB1I8ooi4vK+YwkYc5HjQlD6Rj8HgHrOVS1wjubmwsi5jbvsJWqVRyv8AA/dPQ+hWVKpxFQ5adEWPO5q3RVt0sWJ7ljenHlJWGEbZk4/g1SiKbVFy9oudRfW3eu4+MUvE3VDTFwjOrtprdbhdd+Z0l3jVauuLqF2LVcxF7XuOWUdMtrd0pnF4g30Yf6fylOKt1ZSknhW4jj2rVC7m7m1zYC9gBrYb6byhm1j8S7Zjmvm53ivCEx1Q3tFgRgNxFdx3gQUSalhLPB+G1MQ+SmLnck6Ko5szchLPCeBtXuzMKVFP3lVth3D3mPJRG8R4+oTsMMpp0OZ+vUPvVD/47CWjFVbKJKrZt0uNpQUUcOwasBbtyND1WmDt/VuZh8drBnOhz6Xa++n2zMzW1hVq5c3JueZiy9RtUK52qE1avvXI8Z0VixtOhgrRWH4mgza9IAciMpUGqMFQFmY2AAuSTyELifDKuHqFKq5GsDbTmLjUaGPVgSsRnMPD4t6bq9NirqbhhoRENWkLUmSaCk0etprR4htlo40/ClWPcNkc+RM8xiKDIxVgVZSQQdwRuICP6w1I8PunoqHEUxoFKsVTEezTrnZ+QSsevIP5w/l+w1Z58GWKHEHQnK1r9LSOI4B6FQ06ilXG4P2jqO+BhMUyElQDfqLxEtEotLxer7+o5WX7bSp25O5Ost/4jU90D/pykT5wyMxZbzhHWNq4RkCl1KhhdSVIuNri+474oVspBFtO6A1HUj1jdOcQt+cazRWLIJXnJUAiC8EXiNWTaLdRud4Ki8ZjeHVKQUspAYXBKkX8L7yorxXFrASg4umPDWkdsIlqhgA3h4fIVD5LPfDFdspXMcpNyL6Ei4Bt1sTr3xCHlzkmmQdQR47+UWqBVDErMpFib8rbw3xlX3n8zE08QyMChsdRNXGti6KI9VXRXvlLKBe3QHXYiUisHisMlnJJve53J3gvTtIq4ss2Ym56zmr6AGBitOwqam2k2ODcDQocRimNOgpsAPbqt7lP7z/cFw3g6rS+kYnSl9RAfXqnovRerdJn8a42+IYF7BVFkRdFQdFHlrHS47L+h0q1h8d40a5ACinRT2KS+yo6n3mPNpmMYLVYIq6wNt6zO2GDIIkOwguYAUQ4nQXadKJYWSdHtPQcjtanv9k2S17+0ufLbXN2ee1tZa9JKtJ8LUy9oQlYdm1TNbW4K0y/rEZRcjlYTy1TiT6EWUg3BAAIPcRAxnEKlWxqOzkDdiT9sup1GqGvCoRCtpOZ/DykZtIhiKe8kDWFT8Jo47gVeigqVaRRW0F+XMZgDdSeV7XgYGauC4vTxVJcPi2ysulHEHUr/JU5lD15THx2CrYSoUcFG67gjkynYg9ZSzd09Bw3jNOrTGHxdzTH7usBd6RP/cnVeXKFO+zXZkrxOp75+X4TU9GcMC1asyio1Gk1VUIuGbMqgsvNVzZiO6UuL8HfDuAwDKwulRTdHXqp+7cRWDx70mD0yUYbEEgxW2novT02a/GquKw1VsTaqKZQU6lgGUuTdQyjUWHsnp4TzTU5ocR4zUrAB2uAbhRYC/M5VAF++Uqb25fhDysbkaPorw9a+Mo0qnsM3rDqACxHxtb4z0n+KV8R2wrUVp4RaVXKpohVp2U9lkcqDnzZeetzpPGUcQabB0JVlIIIOoI2IMv8V9Jq+JAFaozgcr2HjYAAmDlS6A3SMkz0foLhUfFrnXPkSpUVPeZFLKtueuvwmECvT5y7wig9SvTSkD2rMAtmIIO97ja2pv3SKlTWEE6aPU4fGYqvSxZxYc0eyZv2gIC1Lg0uzDeyb6WHKeGJnuvSXAPVQL9Kes602qBG9hwnttSOa5sL2LL62VrGeELACNO8tD+pdqz6BiMaaVdOHUqCNhwaaVcyXNQkKz1S+62uSDyyzwdekodwpuodgp6gE2PlaX6npji2pdi1ZjTsBbS9hoAWtcjxMoU6l+Qh9WdrBpytHquDUKlPB9rhaZfENUZHdVzPSUBSuQAEqWufW7rSj6VI4XDmuT9INNu0ze3YOeyz31vl011sBM/A8aq0CTScppbQD56a/GVcVjGqOXdszHcnUmDmuNC8lVGx6HOgxS3CXyv2ee2XtMpNK5Og9YCbz1sUuHrtjBlTKci1DctUJFioubc9R1nhi/h5D8IbYom1ze21+X4CaPqcVRlOkJrklybAX6CbGB4WlJFr4hbg60qOzVP5j7tMdefKW8BgadCkMRiBndv3NA/W/wD0qDfJ3c5h4vi1R6jPUOYtfXu2AA5AchMs19mS8sjiPFKldy9Q3O1hooA2VRyAlHPDGJN/simebW9D+wxeQVgh9ZJbWAFEZLz0XDuG4daSNie0Zq9xSCfUF8gqsLjN62y32E8/czaw3pCgp0w9HPVoi1J89l3LDOlvWsTfeU9Nq9GizI4phOyqNTJ1RmU/6SRedE4+uzsWY3ZiSfE6kyY6rwVisHkzj0gnecTCzHOsk7QL6GEg0gAbXohWRcZRaoQqhjZjsGKsEY9wcqfhNWhw2thmrvirZKlKopJqK3asw9TKASWOezX5Wnk0MG95lKjWSTG4auFOqhtNjEGMpOoN2GYdL2iIQ3+HelKovY1aIqYdjcoTqD71Mn2W+3nF8Z4IADXw7CrhydwPWp3+pVX6p79jM1cVS/hn/dOwHFnoVc9E5b3BU6qVP1XU6MO6O3eMbvGVS04tN84Cji9cMBSr86BPqv30GOx/kPwmDXosjFWBVgbEEWI8QYrVAeEQwBz0P63irwxBYOQSkgzV9GOLLh8StRwctnVre0A6lMy35i95k6TiYrx35El3Z7bEcfw1KkmSqaz06T0qaimygZ1yFmZyTtso0BJ6zwfOHb5QSYspuQHLkRHjpE5oRMV6Bku1oJW/hCZryRFujLBuFddQ4Y9LGb3DMLh6NP6VWRit7UqbH94w6j3F5nntEej/AA1Xz1KoHYUxd27+SL1YxXGvSLtnv2KZVGVF5Ko2US0KSt/4Hj8lLG8Qes7VKmrMd/sAHIDa0oVaZtvONfWQ1SSp3YqTuxLGNVImxhZpRlWhnZWM7KJAa85li75Jv7DFS+kVl1uJC1IxnGlpqro1UVcVUuZ0Gst2M6dUK4nXCuJfeTbSA8v8NBK1APaKaD4gm3wgaJspZYI6TW/wwfsz61qi2v0fkD3X0+Myb66zUYK8GSGnLE6FIjaZW/rXt3bxRMZSYA3Iv3TALf7Lo/mJTccxsSf18xLS4tbfu185WqG5uBYdILAAr2M9r6OektCoR9Pys1O3Z1GQl/B2X2wOWYHWeLYjSFmmU3HUblRY412f0ir2JvSztk8CbjfW3KIQiLaQDEb8oRvyixcW74AaDeDnittiNtnVDtaTSgMYLGCvAUvAZ3k3nB9PvkQjEgTd9E/RtsbUdFYJlTMSRcXuABp118phB5d4bxmtQVxRc0+0sGtuct7C+43O0Kq/d0Fd6b/pFjkpN9EVCaVDSxupZ/r1CBve+nd4zFfF0v4X/IxSMpuahYk63BvfrcmQ1WiNPW+UDlyd4B6Z7nXbSKNSOqML7xVS20ZFEQaum8FVJnCnGpTEbEFtIimuscX0/XlFkWjcHbOoNgCee1+V+68WrZOuQhxppFlpt3qFslWkGB5qtj4hlmRiFAYgagEylUUAAu3wkR2Gp3qG3u/eJ0pHovFYaOIo09fWYHpYH74fC0HaAjMSoJAGhNhsIjiItVqDo7jyYxFGsVIINiNjCSo3qePDFsrsrt9V7EX2FjbQzBIXv+U0W4zm1NNC9tGtYjvmVaCzDQV7/MfhILL0+cUDDtFYGiWIjsPTzaAXMSBCpISbDeI9EZZThz+6PiRK7CxINrjp90aMG/uxDDKbEaiZr6CRUPdIFSTmvvI0EUAJadmkuYFphRhbSWOEYA1nKgqqqpd3a+VFX2mNt9wLcyQJWG0v8DxyUzUSrm7KsmRylsw9ZXVlvobMg05iaKV6BJFmtwqhUpO2GqVWekud1qUwt1zBSyFWO2YEg8jvpMO45zfr4yhh6VRMO71XrLkZ2TIqpcEqFuSWNhczz948ksodoYzjlBVpJFoVOT8A6Q1Mh3uNOohEqbgXgNSnWEm6YloBiBob/L8IJVbfmPwluhUIvk573F456tTkP+MdNBUjIZRODjXQ+f5QnGskII9lbBVh3+f5Qgf1eQ1uRgzGqyXAJ/OOwlMXJIDZRfLffb8b/CLVR1nZ7HQ2/WsyYDYRgtgrOFqC6+toumxHPXSZJHd46yaOOykHe17dB+jEisO+F2wtNlrhVL9qf6fvE6P9HlzVG/p+8TpZLDqgsP/Z"/>
          <p:cNvSpPr>
            <a:spLocks noChangeAspect="1" noChangeArrowheads="1"/>
          </p:cNvSpPr>
          <p:nvPr/>
        </p:nvSpPr>
        <p:spPr bwMode="auto">
          <a:xfrm>
            <a:off x="155575" y="-754063"/>
            <a:ext cx="21621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0" name="Picture 2" descr="http://t0.gstatic.com/images?q=tbn:ANd9GcT1jaoe4Mse8khm-W8XI8YcYI0hL479v1An4FVAnhn4fiBDQ_U&amp;t=1&amp;h=157&amp;w=236&amp;usg=__ivqu4gUA97zinuJS372FgUA5pdU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04800"/>
            <a:ext cx="2219325" cy="1476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935526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nte Moran">
  <a:themeElements>
    <a:clrScheme name="Plante &amp; Moran">
      <a:dk1>
        <a:srgbClr val="00539B"/>
      </a:dk1>
      <a:lt1>
        <a:srgbClr val="FFFFFF"/>
      </a:lt1>
      <a:dk2>
        <a:srgbClr val="A5AD7A"/>
      </a:dk2>
      <a:lt2>
        <a:srgbClr val="5F5F5F"/>
      </a:lt2>
      <a:accent1>
        <a:srgbClr val="6799C8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Copy of Eclipse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py of 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 of 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 of 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 of 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y of 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y of 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y of 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y of 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y of 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y of 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Plante Moran</Template>
  <TotalTime>7767</TotalTime>
  <Words>396</Words>
  <Application>Microsoft Macintosh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Plante Moran</vt:lpstr>
      <vt:lpstr>OESA Young Leadership Council Having Effective Difficult Customer Conversations</vt:lpstr>
      <vt:lpstr>PowerPoint Presentation</vt:lpstr>
      <vt:lpstr>1. Get Your Game Face On</vt:lpstr>
      <vt:lpstr>2. Prepare Your Game Plan</vt:lpstr>
      <vt:lpstr>3. Practice Makes Perfect</vt:lpstr>
      <vt:lpstr>4. Game Time</vt:lpstr>
      <vt:lpstr>PowerPoint Presentation</vt:lpstr>
    </vt:vector>
  </TitlesOfParts>
  <Company>Plante &amp; Moran, PLLC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Bruce.Farrell</dc:creator>
  <cp:lastModifiedBy>Thomas Doescher</cp:lastModifiedBy>
  <cp:revision>666</cp:revision>
  <cp:lastPrinted>2012-12-05T20:15:59Z</cp:lastPrinted>
  <dcterms:created xsi:type="dcterms:W3CDTF">2009-04-26T18:52:17Z</dcterms:created>
  <dcterms:modified xsi:type="dcterms:W3CDTF">2012-12-05T20:32:08Z</dcterms:modified>
</cp:coreProperties>
</file>